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747775"/>
          </p15:clr>
        </p15:guide>
        <p15:guide id="2" pos="90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9F31E7-84EB-4DEE-B09D-1EB2F7131C0B}">
  <a:tblStyle styleId="{639F31E7-84EB-4DEE-B09D-1EB2F7131C0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90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23036" y="685800"/>
            <a:ext cx="261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59fb4a7986_0_90:notes"/>
          <p:cNvSpPr/>
          <p:nvPr>
            <p:ph idx="2" type="sldImg"/>
          </p:nvPr>
        </p:nvSpPr>
        <p:spPr>
          <a:xfrm>
            <a:off x="2123014" y="685800"/>
            <a:ext cx="261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59fb4a798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9fb4a7986_0_95:notes"/>
          <p:cNvSpPr/>
          <p:nvPr>
            <p:ph idx="2" type="sldImg"/>
          </p:nvPr>
        </p:nvSpPr>
        <p:spPr>
          <a:xfrm>
            <a:off x="2123014" y="685800"/>
            <a:ext cx="261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59fb4a798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49367" y="1389873"/>
            <a:ext cx="6816600" cy="38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49360" y="5290367"/>
            <a:ext cx="6816600" cy="14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249360" y="2064767"/>
            <a:ext cx="6816600" cy="36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249360" y="5884153"/>
            <a:ext cx="6816600" cy="24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49360" y="4014920"/>
            <a:ext cx="6816600" cy="15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49360" y="830713"/>
            <a:ext cx="6816600" cy="10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49360" y="2151287"/>
            <a:ext cx="6816600" cy="6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249360" y="830713"/>
            <a:ext cx="6816600" cy="10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249360" y="2151287"/>
            <a:ext cx="3199800" cy="6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3865920" y="2151287"/>
            <a:ext cx="3199800" cy="6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249360" y="830713"/>
            <a:ext cx="6816600" cy="10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249360" y="1037120"/>
            <a:ext cx="2246400" cy="14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249360" y="2593920"/>
            <a:ext cx="2246400" cy="59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392200" y="840280"/>
            <a:ext cx="5094300" cy="76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657600" y="-233"/>
            <a:ext cx="3657600" cy="960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12400" y="2301927"/>
            <a:ext cx="3236100" cy="27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12400" y="5232407"/>
            <a:ext cx="3236100" cy="23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3951600" y="1351607"/>
            <a:ext cx="3069600" cy="68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249360" y="7897073"/>
            <a:ext cx="47991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9360" y="830713"/>
            <a:ext cx="6816600" cy="10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9360" y="2151287"/>
            <a:ext cx="6816600" cy="6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777966" y="8704671"/>
            <a:ext cx="4389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Google Shape;54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{639F31E7-84EB-4DEE-B09D-1EB2F7131C0B}</a:tableStyleId>
              </a:tblPr>
              <a:tblGrid>
                <a:gridCol w="6629400"/>
              </a:tblGrid>
              <a:tr h="1878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zh-CN" sz="1600" u="none" cap="none" strike="noStrike"/>
                        <a:t>Stage </a:t>
                      </a:r>
                      <a:r>
                        <a:rPr lang="zh-CN" sz="1600"/>
                        <a:t>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zh-CN" sz="2800"/>
                        <a:t>Ready To Area 1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CN" sz="1200" u="none" cap="none" strike="noStrike"/>
                        <a:t>Course Designer: Chu Xu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92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/>
                        <a:t>Ready To Area 1 </a:t>
                      </a:r>
                      <a:r>
                        <a:rPr lang="zh-CN" sz="1100" u="none" cap="none" strike="noStrike"/>
                        <a:t>is a </a:t>
                      </a:r>
                      <a:r>
                        <a:rPr lang="zh-CN" sz="1100"/>
                        <a:t>36</a:t>
                      </a:r>
                      <a:r>
                        <a:rPr lang="zh-CN" sz="1100" u="none" cap="none" strike="noStrike"/>
                        <a:t> round, </a:t>
                      </a:r>
                      <a:r>
                        <a:rPr lang="zh-CN" sz="1100"/>
                        <a:t>180 </a:t>
                      </a:r>
                      <a:r>
                        <a:rPr lang="zh-CN" sz="1100" u="none" cap="none" strike="noStrike"/>
                        <a:t>point, COMSTOCK Long course. There are </a:t>
                      </a:r>
                      <a:r>
                        <a:rPr lang="zh-CN" sz="1100"/>
                        <a:t>17</a:t>
                      </a:r>
                      <a:r>
                        <a:rPr lang="zh-CN" sz="1100" u="none" cap="none" strike="noStrike"/>
                        <a:t> USPSA targets and </a:t>
                      </a:r>
                      <a:r>
                        <a:rPr lang="zh-CN" sz="1100"/>
                        <a:t>2</a:t>
                      </a:r>
                      <a:r>
                        <a:rPr lang="zh-CN" sz="1100" u="none" cap="none" strike="noStrike"/>
                        <a:t> steel targets. The best 2 hits per cardboard target will score. Steel must fall to score.</a:t>
                      </a:r>
                      <a:endParaRPr sz="11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5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/>
                        <a:t>Handgun start position is standing behind barrel with wrists below belt. Handgun is unloaded and lying flat and unsupported on the barrel.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/>
                        <a:t>PCC start position is standing behind barrel, facing down range, PCC is unloaded and lying flat and unsupported on the barrel, muzzle pointed down range.</a:t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4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100" u="none" cap="none" strike="noStrike"/>
                        <a:t>On the audible start signal, engage all targets from within the shooting area</a:t>
                      </a:r>
                      <a:r>
                        <a:rPr lang="zh-CN" sz="1100"/>
                        <a:t>s or the </a:t>
                      </a:r>
                      <a:r>
                        <a:rPr lang="zh-CN" sz="1100">
                          <a:solidFill>
                            <a:schemeClr val="dk1"/>
                          </a:solidFill>
                        </a:rPr>
                        <a:t>top of the balance beams</a:t>
                      </a:r>
                      <a:r>
                        <a:rPr lang="zh-CN" sz="1100" u="none" cap="none" strike="noStrike"/>
                        <a:t>. 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Google Shape;59;p14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{639F31E7-84EB-4DEE-B09D-1EB2F7131C0B}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zh-CN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zh-CN" sz="2000"/>
                        <a:t>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zh-CN" sz="2000"/>
                        <a:t>Ready To Area 1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zh-CN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zh-CN" sz="1200" u="none" cap="none" strike="noStrike"/>
                        <a:t>Chu Xu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00" y="1326375"/>
            <a:ext cx="6997699" cy="816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